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10" r:id="rId17"/>
    <p:sldId id="270" r:id="rId18"/>
    <p:sldId id="306" r:id="rId19"/>
    <p:sldId id="271" r:id="rId20"/>
    <p:sldId id="272" r:id="rId21"/>
    <p:sldId id="273" r:id="rId22"/>
    <p:sldId id="275" r:id="rId23"/>
    <p:sldId id="277" r:id="rId24"/>
    <p:sldId id="315" r:id="rId25"/>
    <p:sldId id="313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312" r:id="rId34"/>
    <p:sldId id="284" r:id="rId35"/>
    <p:sldId id="285" r:id="rId36"/>
    <p:sldId id="286" r:id="rId37"/>
    <p:sldId id="287" r:id="rId38"/>
    <p:sldId id="288" r:id="rId39"/>
    <p:sldId id="308" r:id="rId40"/>
    <p:sldId id="289" r:id="rId41"/>
    <p:sldId id="309" r:id="rId42"/>
    <p:sldId id="290" r:id="rId43"/>
    <p:sldId id="274" r:id="rId44"/>
    <p:sldId id="291" r:id="rId45"/>
    <p:sldId id="292" r:id="rId46"/>
    <p:sldId id="311" r:id="rId47"/>
    <p:sldId id="294" r:id="rId48"/>
    <p:sldId id="295" r:id="rId49"/>
    <p:sldId id="296" r:id="rId50"/>
    <p:sldId id="297" r:id="rId51"/>
    <p:sldId id="298" r:id="rId52"/>
    <p:sldId id="299" r:id="rId53"/>
    <p:sldId id="314" r:id="rId54"/>
    <p:sldId id="300" r:id="rId55"/>
    <p:sldId id="301" r:id="rId56"/>
    <p:sldId id="302" r:id="rId57"/>
    <p:sldId id="303" r:id="rId58"/>
    <p:sldId id="31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a Snyder" initials="DS" lastIdx="1" clrIdx="0">
    <p:extLst>
      <p:ext uri="{19B8F6BF-5375-455C-9EA6-DF929625EA0E}">
        <p15:presenceInfo xmlns:p15="http://schemas.microsoft.com/office/powerpoint/2012/main" userId="8b23778219a9fe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50"/>
    <p:restoredTop sz="94643"/>
  </p:normalViewPr>
  <p:slideViewPr>
    <p:cSldViewPr snapToGrid="0" snapToObjects="1">
      <p:cViewPr varScale="1">
        <p:scale>
          <a:sx n="68" d="100"/>
          <a:sy n="68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2T16:19:43.00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AF6D-6921-E046-AD44-605409C45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7DC37-E032-B845-AE71-5D54A5462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0C2D0-F1DB-914A-823A-25D05FF4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70D13-3F48-204C-B5C9-78D2D66B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F0E0F-E305-0A4D-ABB3-54197030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F464-7A88-8844-AB36-1BDB0FAA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4E99C-263D-424C-881D-92D7997D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9A1A1-3A22-AB4C-91B2-399C72F7E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FCD1A-4E0A-C347-A056-06446663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47EC9-CE8E-6C43-AC02-6EB22F5E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5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A0F1CF-0F12-5642-A013-CD03D70C4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9EDE5-C299-AF42-AD18-C0AA238E5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536EE-C3EA-1F46-A89F-C3EEAEC8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87196-B46C-9543-9F1D-8899E41B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34FB7-A0ED-AE45-90FD-800CCC70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6D595-23A0-4446-9F11-824E3732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7290-1CB5-1B48-8FAC-4311229C5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19B26-5DF1-DD44-8242-EB333D18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892E5-9DF3-D34E-AD3D-03B29C3C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E3431-0967-314B-A33B-0C5E48B1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0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C74C-E542-E243-B6BE-006CDC1D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EAE0F-6784-8945-8820-C115AE200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5007-5DCE-4C44-ACED-9D952BB3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C7739-4EE7-974D-BDF9-38099B13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498CB-2000-644D-8ABF-7F063C0D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110A-956E-5D4F-8D60-196A1546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C7998-EE50-1E4E-97C8-95E5BB7DB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F7E2C-9ECB-9741-960F-32A85EC31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69A39-15B7-F74A-9659-5A5B2C64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B8B19-E657-0743-B132-FEAB5A56A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443D9-8073-234A-B926-3914C877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1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01670-62D8-C849-A06C-FB63CFED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910EA-313A-7247-887F-1F9A110CA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AECF1-4DB3-974D-830D-2854DF7C9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A4CCA-C5F6-2F4D-AB95-4814B6218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D06E9-E483-BC49-957B-510B176E9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52B3D-30B7-394B-B944-BD34E672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53EFC-2A17-A445-B32E-A4B56FAC5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0CFF40-61E7-D34F-8433-ADB4A742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3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1E71-AF66-0E4C-B914-A6158B2F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FB443-063D-8644-9309-C8DC1026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D9277-ACAE-D44B-8617-F737E312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FD393-CBAA-DD4F-B808-62572F56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9EBA2-B489-1A4E-982A-46CCF7EF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16CAB-A110-AC48-9F2A-6EB7BE48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211CA-F846-644E-9C17-158A2C03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497D-17F7-1F4C-9023-966F9085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5E9E-F28C-2240-97D8-73F083B37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828AE-48D5-DC43-83E7-8D3599864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F8A77-5B5C-0D4E-9CF0-2F363E04E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E7EE1-1A48-CF41-BD44-CC27A8C5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4532E-3BDD-9E49-A643-ABD82F9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7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D856-E1E9-E14A-B77D-0FBD28B4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7392F-C15D-2143-8FB6-B8CE69C73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E4001-6FE8-C641-8C8B-40B87F777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47DA0-9812-4D4F-BA25-E0B81330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EB412-84BC-A748-8E51-79360DFB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2A39B-4DED-7B4E-AB8C-06A6B98E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F6B12-7FA3-534E-A188-D8FA296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ED553-4329-8E46-8E4B-C69D98FA1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69E10-56BC-1742-9873-767B82660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0DB30-720C-FF42-A978-542BD327101E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D6222-171D-B94D-AB92-A92D752FA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95B4B-2817-3F42-80FC-05C6B4549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E8B86-8F67-1B40-86C8-3414D52A1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BC8E-780B-0F44-B76E-3BDB727BA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5893" y="840259"/>
            <a:ext cx="4922108" cy="428779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dirty="0"/>
              <a:t>The Virtual Tour with Shannon Egan,</a:t>
            </a:r>
            <a:br>
              <a:rPr lang="en-US" sz="4000" dirty="0"/>
            </a:br>
            <a:r>
              <a:rPr lang="en-US" sz="4000" dirty="0"/>
              <a:t>Director of the </a:t>
            </a:r>
            <a:r>
              <a:rPr lang="en-US" sz="4000" dirty="0" err="1"/>
              <a:t>Schmucker</a:t>
            </a:r>
            <a:r>
              <a:rPr lang="en-US" sz="4000" dirty="0"/>
              <a:t> Art Gallery. will begin momentarily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D1BB3-D4D1-FF45-B6F0-6F4FEB207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8270" y="5128054"/>
            <a:ext cx="1029730" cy="129746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34124-7EAD-5544-A468-6951237F7C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4" y="401638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2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accessory, decorated, enamel&#10;&#10;Description automatically generated">
            <a:extLst>
              <a:ext uri="{FF2B5EF4-FFF2-40B4-BE49-F238E27FC236}">
                <a16:creationId xmlns:a16="http://schemas.microsoft.com/office/drawing/2014/main" id="{9DE880A4-6B7B-434F-8009-E31CE487E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6" y="296562"/>
            <a:ext cx="4178300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80C2B-AD42-084F-89E0-E5E15BC7A318}"/>
              </a:ext>
            </a:extLst>
          </p:cNvPr>
          <p:cNvSpPr txBox="1"/>
          <p:nvPr/>
        </p:nvSpPr>
        <p:spPr>
          <a:xfrm>
            <a:off x="5474043" y="4670854"/>
            <a:ext cx="5585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Melinda </a:t>
            </a:r>
            <a:r>
              <a:rPr lang="en-US" dirty="0" err="1"/>
              <a:t>Bitzel</a:t>
            </a:r>
            <a:r>
              <a:rPr lang="en-US" dirty="0"/>
              <a:t>, Hampstead, MD</a:t>
            </a:r>
          </a:p>
          <a:p>
            <a:r>
              <a:rPr lang="en-US" i="1" dirty="0"/>
              <a:t>Lily Pads</a:t>
            </a:r>
            <a:r>
              <a:rPr lang="en-US" dirty="0"/>
              <a:t>, 2019, oil, acrylic, cardboard, $1500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9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ll, indoor, plant, vegetable&#10;&#10;Description automatically generated">
            <a:extLst>
              <a:ext uri="{FF2B5EF4-FFF2-40B4-BE49-F238E27FC236}">
                <a16:creationId xmlns:a16="http://schemas.microsoft.com/office/drawing/2014/main" id="{9956643F-891E-5746-9125-F77C41B14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295" y="235473"/>
            <a:ext cx="4792791" cy="6390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367A9-4EA8-0B4A-A104-575E54048A2A}"/>
              </a:ext>
            </a:extLst>
          </p:cNvPr>
          <p:cNvSpPr txBox="1"/>
          <p:nvPr/>
        </p:nvSpPr>
        <p:spPr>
          <a:xfrm>
            <a:off x="630195" y="5702531"/>
            <a:ext cx="820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Melinda </a:t>
            </a:r>
            <a:r>
              <a:rPr lang="en-US" dirty="0" err="1"/>
              <a:t>Bitzel</a:t>
            </a:r>
            <a:r>
              <a:rPr lang="en-US" dirty="0"/>
              <a:t>, Hampstead, MD</a:t>
            </a:r>
            <a:br>
              <a:rPr lang="en-US" dirty="0"/>
            </a:br>
            <a:r>
              <a:rPr lang="en-US" i="1" dirty="0"/>
              <a:t>Melting</a:t>
            </a:r>
            <a:r>
              <a:rPr lang="en-US" dirty="0"/>
              <a:t>, 2018, oil, acrylic, cardboard, $800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3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">
            <a:extLst>
              <a:ext uri="{FF2B5EF4-FFF2-40B4-BE49-F238E27FC236}">
                <a16:creationId xmlns:a16="http://schemas.microsoft.com/office/drawing/2014/main" id="{0BA7628B-A9A4-FC4C-8C73-571D3F7A1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43" y="840259"/>
            <a:ext cx="11853401" cy="4207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F3853-B1FD-B64B-9AE2-41DDC17EA063}"/>
              </a:ext>
            </a:extLst>
          </p:cNvPr>
          <p:cNvSpPr txBox="1"/>
          <p:nvPr/>
        </p:nvSpPr>
        <p:spPr>
          <a:xfrm>
            <a:off x="518985" y="5362832"/>
            <a:ext cx="8436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Matthew </a:t>
            </a:r>
            <a:r>
              <a:rPr lang="en-US" dirty="0" err="1"/>
              <a:t>Borgen</a:t>
            </a:r>
            <a:r>
              <a:rPr lang="en-US" dirty="0"/>
              <a:t>, Philadelphia, PA</a:t>
            </a:r>
            <a:br>
              <a:rPr lang="en-US" dirty="0"/>
            </a:br>
            <a:r>
              <a:rPr lang="en-US" i="1" dirty="0"/>
              <a:t>Horizons, </a:t>
            </a:r>
            <a:r>
              <a:rPr lang="en-US" dirty="0"/>
              <a:t>2019, archival inkjet print, $1500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1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9B09AF40-D492-4C4A-9F55-A50EC4DB5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133" y="224252"/>
            <a:ext cx="8580326" cy="5727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7369E-6280-DA4A-8CBD-657605B525E9}"/>
              </a:ext>
            </a:extLst>
          </p:cNvPr>
          <p:cNvSpPr txBox="1"/>
          <p:nvPr/>
        </p:nvSpPr>
        <p:spPr>
          <a:xfrm>
            <a:off x="370703" y="5795319"/>
            <a:ext cx="965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William </a:t>
            </a:r>
            <a:r>
              <a:rPr lang="en-US" dirty="0" err="1"/>
              <a:t>Brozy</a:t>
            </a:r>
            <a:r>
              <a:rPr lang="en-US" dirty="0"/>
              <a:t>, Fairfield, PA</a:t>
            </a:r>
            <a:br>
              <a:rPr lang="en-US" dirty="0"/>
            </a:br>
            <a:r>
              <a:rPr lang="en-US" i="1" dirty="0"/>
              <a:t>Melancholy under a Harvest Moon</a:t>
            </a:r>
            <a:r>
              <a:rPr lang="en-US" dirty="0"/>
              <a:t>, 2019, archival inkjet print, $350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5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ontainer, sweet, glass&#10;&#10;Description automatically generated">
            <a:extLst>
              <a:ext uri="{FF2B5EF4-FFF2-40B4-BE49-F238E27FC236}">
                <a16:creationId xmlns:a16="http://schemas.microsoft.com/office/drawing/2014/main" id="{3AD6DF53-03D2-834B-BF15-1C5901A86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433" y="292101"/>
            <a:ext cx="7282440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CCA44-36D1-A44F-85DC-AB007693192F}"/>
              </a:ext>
            </a:extLst>
          </p:cNvPr>
          <p:cNvSpPr txBox="1"/>
          <p:nvPr/>
        </p:nvSpPr>
        <p:spPr>
          <a:xfrm>
            <a:off x="358346" y="5702531"/>
            <a:ext cx="7898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Carolyn Chase, Fayetteville, PA</a:t>
            </a:r>
            <a:br>
              <a:rPr lang="en-US" dirty="0"/>
            </a:br>
            <a:r>
              <a:rPr lang="en-US" i="1" dirty="0"/>
              <a:t>Purple Haze</a:t>
            </a:r>
            <a:r>
              <a:rPr lang="en-US" dirty="0"/>
              <a:t>, 2018, glass, $100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2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33E7B0E-6239-6849-A272-7DB498293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91" y="243941"/>
            <a:ext cx="4428564" cy="6470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0FABE-4F92-3642-A35C-DEDB322F3669}"/>
              </a:ext>
            </a:extLst>
          </p:cNvPr>
          <p:cNvSpPr txBox="1"/>
          <p:nvPr/>
        </p:nvSpPr>
        <p:spPr>
          <a:xfrm>
            <a:off x="878542" y="5634681"/>
            <a:ext cx="2976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Gabe Clarke, Gettysburg, PA</a:t>
            </a:r>
            <a:br>
              <a:rPr lang="en-US" dirty="0"/>
            </a:br>
            <a:r>
              <a:rPr lang="en-US" i="1" dirty="0"/>
              <a:t>2.19</a:t>
            </a:r>
            <a:r>
              <a:rPr lang="en-US" dirty="0"/>
              <a:t>, 2018, spray paint, hollow-core door, $865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5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66DE-FEC0-2E4A-983B-F0D322E5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B32B4-CF30-4D45-9243-FBFF8A9C1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99782-D6B2-7A4F-8C0E-43DA25240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6"/>
          <a:stretch/>
        </p:blipFill>
        <p:spPr>
          <a:xfrm>
            <a:off x="2693773" y="150340"/>
            <a:ext cx="6796216" cy="61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1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3FA412F-EE82-5948-9C5C-42EA7ECD2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20" y="141652"/>
            <a:ext cx="4852086" cy="6469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49E4B1-F111-8B4B-99A9-17A80154BF50}"/>
              </a:ext>
            </a:extLst>
          </p:cNvPr>
          <p:cNvSpPr txBox="1"/>
          <p:nvPr/>
        </p:nvSpPr>
        <p:spPr>
          <a:xfrm>
            <a:off x="7389341" y="5140411"/>
            <a:ext cx="4065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Sandra Desrosiers, Hanover, PA</a:t>
            </a:r>
            <a:br>
              <a:rPr lang="en-US" dirty="0"/>
            </a:br>
            <a:r>
              <a:rPr lang="en-US" i="1" dirty="0"/>
              <a:t>Turkish Treasure</a:t>
            </a:r>
            <a:r>
              <a:rPr lang="en-US" dirty="0"/>
              <a:t>, 2020, oil on canvas, NFS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6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CFE7-445B-694D-A62B-87CFCC7D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F47BA-28D4-3844-94A3-5D1A5DD76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10B35-9F3E-3C43-8E52-129D838B6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027" y="365125"/>
            <a:ext cx="9410699" cy="62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6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og&#10;&#10;Description automatically generated">
            <a:extLst>
              <a:ext uri="{FF2B5EF4-FFF2-40B4-BE49-F238E27FC236}">
                <a16:creationId xmlns:a16="http://schemas.microsoft.com/office/drawing/2014/main" id="{342B7C16-86A4-1149-A233-A74774FB3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97" y="260700"/>
            <a:ext cx="8118388" cy="606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51C55-12B5-254D-9075-8A9A04B5A35C}"/>
              </a:ext>
            </a:extLst>
          </p:cNvPr>
          <p:cNvSpPr txBox="1"/>
          <p:nvPr/>
        </p:nvSpPr>
        <p:spPr>
          <a:xfrm>
            <a:off x="160639" y="4819135"/>
            <a:ext cx="343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Barbara </a:t>
            </a:r>
            <a:r>
              <a:rPr lang="en-US" dirty="0" err="1"/>
              <a:t>DeUgarte</a:t>
            </a:r>
            <a:r>
              <a:rPr lang="en-US" dirty="0"/>
              <a:t>, Gettysburg, PA</a:t>
            </a:r>
            <a:br>
              <a:rPr lang="en-US" dirty="0"/>
            </a:br>
            <a:r>
              <a:rPr lang="en-US" i="1" dirty="0"/>
              <a:t>Havana Hounds</a:t>
            </a:r>
            <a:r>
              <a:rPr lang="en-US" dirty="0"/>
              <a:t>, 2019</a:t>
            </a:r>
          </a:p>
          <a:p>
            <a:r>
              <a:rPr lang="en-US" dirty="0"/>
              <a:t>oil on canvas, $850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2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EBD0A-72E2-6F40-A73B-CB27F95F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72A58-5067-4C40-AD2B-CC14EA7F6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99215-4235-1947-A758-B75EF98FC8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83" y="174539"/>
            <a:ext cx="8746525" cy="65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17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6EBBCE-BD95-0C4C-99B4-62E627FD9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945" y="364221"/>
            <a:ext cx="4547287" cy="6063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723F6-1572-6B4C-BFE4-86565DC3FACC}"/>
              </a:ext>
            </a:extLst>
          </p:cNvPr>
          <p:cNvSpPr txBox="1"/>
          <p:nvPr/>
        </p:nvSpPr>
        <p:spPr>
          <a:xfrm>
            <a:off x="210065" y="5041557"/>
            <a:ext cx="3608173" cy="123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 Finch, Chambersburg, PA</a:t>
            </a:r>
          </a:p>
          <a:p>
            <a:r>
              <a:rPr lang="en-US" i="1" dirty="0"/>
              <a:t>Magnolia Grandiflora VI: The Flower</a:t>
            </a:r>
            <a:r>
              <a:rPr lang="en-US" dirty="0"/>
              <a:t>, 2018, fiber, $589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46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&#10;&#10;Description automatically generated">
            <a:extLst>
              <a:ext uri="{FF2B5EF4-FFF2-40B4-BE49-F238E27FC236}">
                <a16:creationId xmlns:a16="http://schemas.microsoft.com/office/drawing/2014/main" id="{1BCE86BA-A8BA-E548-A369-E434B81C0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2207" y="337709"/>
            <a:ext cx="5473573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FE5B0-AC6D-6046-B72C-3645D1B4B19E}"/>
              </a:ext>
            </a:extLst>
          </p:cNvPr>
          <p:cNvSpPr txBox="1"/>
          <p:nvPr/>
        </p:nvSpPr>
        <p:spPr>
          <a:xfrm>
            <a:off x="358346" y="5735782"/>
            <a:ext cx="9711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Anne Finucane, Chambersburg, PA</a:t>
            </a:r>
            <a:br>
              <a:rPr lang="en-US" dirty="0"/>
            </a:br>
            <a:r>
              <a:rPr lang="en-US" i="1" dirty="0"/>
              <a:t>Early Spring View</a:t>
            </a:r>
            <a:r>
              <a:rPr lang="en-US" dirty="0"/>
              <a:t>, 2020, linocut, hand-colored with watercolor, $85</a:t>
            </a: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1B0463-F0D6-4F4A-AC8C-5FCE969F12A7}"/>
              </a:ext>
            </a:extLst>
          </p:cNvPr>
          <p:cNvSpPr/>
          <p:nvPr/>
        </p:nvSpPr>
        <p:spPr>
          <a:xfrm>
            <a:off x="6808574" y="6335946"/>
            <a:ext cx="308919" cy="2965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2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D3CA40CF-A09F-8B49-977F-3A498E621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806" y="234779"/>
            <a:ext cx="7916664" cy="5719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AA113D-8781-2342-88FF-95092BE48E50}"/>
              </a:ext>
            </a:extLst>
          </p:cNvPr>
          <p:cNvSpPr txBox="1"/>
          <p:nvPr/>
        </p:nvSpPr>
        <p:spPr>
          <a:xfrm>
            <a:off x="321276" y="5719155"/>
            <a:ext cx="8251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Katherine Fraser, Philadelphia, PA</a:t>
            </a:r>
            <a:br>
              <a:rPr lang="en-US" dirty="0"/>
            </a:br>
            <a:r>
              <a:rPr lang="en-US" i="1" dirty="0"/>
              <a:t>Past Life</a:t>
            </a:r>
            <a:r>
              <a:rPr lang="en-US" dirty="0"/>
              <a:t>, 2017, oil on canvas, $5600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26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39866B77-7B38-714F-88E2-3A19664E5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138842"/>
            <a:ext cx="3064477" cy="6485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6E33A-70DB-D24D-B548-BCDB764F4B94}"/>
              </a:ext>
            </a:extLst>
          </p:cNvPr>
          <p:cNvSpPr txBox="1"/>
          <p:nvPr/>
        </p:nvSpPr>
        <p:spPr>
          <a:xfrm>
            <a:off x="580768" y="5029201"/>
            <a:ext cx="499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Linda Gottfried, Fayetteville, PA</a:t>
            </a:r>
          </a:p>
          <a:p>
            <a:r>
              <a:rPr lang="en-US" i="1" dirty="0"/>
              <a:t>And Ye Shall Have Dominion</a:t>
            </a:r>
            <a:r>
              <a:rPr lang="en-US" dirty="0"/>
              <a:t>, </a:t>
            </a:r>
          </a:p>
          <a:p>
            <a:r>
              <a:rPr lang="en-US" dirty="0"/>
              <a:t>2019, ceramic, $475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91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4DC8-87AA-C345-9484-5A917D27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3FC8-430D-114B-BC29-B3CA77DBA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880B2-F804-BB4B-958A-1BD83A747E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882" y="239619"/>
            <a:ext cx="432858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83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42549-BF31-EC4F-9109-5F3A891E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72912-2E0D-344C-8AE7-84A9CFCCD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BD89D-C282-EA45-B2DC-76FDDD9AC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96"/>
          <a:stretch/>
        </p:blipFill>
        <p:spPr>
          <a:xfrm>
            <a:off x="3881717" y="365125"/>
            <a:ext cx="4867836" cy="63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2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untain, grass, outdoor, field&#10;&#10;Description automatically generated">
            <a:extLst>
              <a:ext uri="{FF2B5EF4-FFF2-40B4-BE49-F238E27FC236}">
                <a16:creationId xmlns:a16="http://schemas.microsoft.com/office/drawing/2014/main" id="{03536F88-217F-7C47-B5BC-DBC6D0452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31" y="167004"/>
            <a:ext cx="10441458" cy="5821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77A93-B12A-734E-BB71-41D15758FA63}"/>
              </a:ext>
            </a:extLst>
          </p:cNvPr>
          <p:cNvSpPr txBox="1"/>
          <p:nvPr/>
        </p:nvSpPr>
        <p:spPr>
          <a:xfrm>
            <a:off x="766120" y="5702530"/>
            <a:ext cx="852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Geoff Grant, Fairfield, PA</a:t>
            </a:r>
          </a:p>
          <a:p>
            <a:r>
              <a:rPr lang="en-US" i="1" dirty="0"/>
              <a:t>Lone Cottage</a:t>
            </a:r>
            <a:r>
              <a:rPr lang="en-US" dirty="0"/>
              <a:t>, 2019, digital photograph, $195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3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B5C6-8D77-2544-8E63-9DAC4BA69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walking with umbrellas&#10;&#10;Description automatically generated with medium confidence">
            <a:extLst>
              <a:ext uri="{FF2B5EF4-FFF2-40B4-BE49-F238E27FC236}">
                <a16:creationId xmlns:a16="http://schemas.microsoft.com/office/drawing/2014/main" id="{F5921FEF-1BC4-C54A-B6ED-CEE897824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6453" y="165300"/>
            <a:ext cx="7784757" cy="62710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1B84C-9226-A24C-86E2-028D6D26A779}"/>
              </a:ext>
            </a:extLst>
          </p:cNvPr>
          <p:cNvSpPr txBox="1"/>
          <p:nvPr/>
        </p:nvSpPr>
        <p:spPr>
          <a:xfrm>
            <a:off x="284205" y="4139514"/>
            <a:ext cx="3323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Mary </a:t>
            </a:r>
            <a:r>
              <a:rPr lang="en-US" dirty="0" err="1"/>
              <a:t>Grassell</a:t>
            </a:r>
            <a:r>
              <a:rPr lang="en-US" dirty="0"/>
              <a:t>, Fayetteville, PA</a:t>
            </a:r>
          </a:p>
          <a:p>
            <a:r>
              <a:rPr lang="en-US" i="1" dirty="0"/>
              <a:t>In the Protection of the Duomo</a:t>
            </a:r>
            <a:r>
              <a:rPr lang="en-US" dirty="0"/>
              <a:t>, </a:t>
            </a:r>
          </a:p>
          <a:p>
            <a:r>
              <a:rPr lang="en-US" dirty="0"/>
              <a:t>2018, watercolor, wax, ink, $650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10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ceramic ware, porcelain&#10;&#10;Description automatically generated">
            <a:extLst>
              <a:ext uri="{FF2B5EF4-FFF2-40B4-BE49-F238E27FC236}">
                <a16:creationId xmlns:a16="http://schemas.microsoft.com/office/drawing/2014/main" id="{12E341A5-F676-AE41-9D48-5D6857826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6713" y="200844"/>
            <a:ext cx="5744066" cy="6209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EE587-1D5E-3645-925E-82F668738BC2}"/>
              </a:ext>
            </a:extLst>
          </p:cNvPr>
          <p:cNvSpPr txBox="1"/>
          <p:nvPr/>
        </p:nvSpPr>
        <p:spPr>
          <a:xfrm>
            <a:off x="370703" y="5609969"/>
            <a:ext cx="4102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Jack </a:t>
            </a:r>
            <a:r>
              <a:rPr lang="en-US" dirty="0" err="1"/>
              <a:t>Handshaw</a:t>
            </a:r>
            <a:r>
              <a:rPr lang="en-US" dirty="0"/>
              <a:t>, Fairfield, PA</a:t>
            </a:r>
            <a:br>
              <a:rPr lang="en-US" dirty="0"/>
            </a:br>
            <a:r>
              <a:rPr lang="en-US" i="1" dirty="0"/>
              <a:t>Harvest</a:t>
            </a:r>
            <a:r>
              <a:rPr lang="en-US" dirty="0"/>
              <a:t>, 2019, raku pottery, $250 </a:t>
            </a:r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1F1325-2C29-BA48-9F63-B018293D144E}"/>
              </a:ext>
            </a:extLst>
          </p:cNvPr>
          <p:cNvSpPr/>
          <p:nvPr/>
        </p:nvSpPr>
        <p:spPr>
          <a:xfrm>
            <a:off x="3657600" y="5931244"/>
            <a:ext cx="321276" cy="2940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0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F9F4-7F7F-094B-ACB0-97C7CDE8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indoor, ceiling, station&#10;&#10;Description automatically generated">
            <a:extLst>
              <a:ext uri="{FF2B5EF4-FFF2-40B4-BE49-F238E27FC236}">
                <a16:creationId xmlns:a16="http://schemas.microsoft.com/office/drawing/2014/main" id="{D6D1D033-F933-444F-8E08-FA0323BFE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16" y="365125"/>
            <a:ext cx="4130901" cy="61963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6981F-7FBB-4445-B1ED-B7E5990B7FAC}"/>
              </a:ext>
            </a:extLst>
          </p:cNvPr>
          <p:cNvSpPr txBox="1"/>
          <p:nvPr/>
        </p:nvSpPr>
        <p:spPr>
          <a:xfrm>
            <a:off x="6104238" y="4287795"/>
            <a:ext cx="5535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Michael </a:t>
            </a:r>
            <a:r>
              <a:rPr lang="en-US" dirty="0" err="1"/>
              <a:t>Hower</a:t>
            </a:r>
            <a:r>
              <a:rPr lang="en-US" dirty="0"/>
              <a:t>, Enola, PA</a:t>
            </a:r>
          </a:p>
          <a:p>
            <a:r>
              <a:rPr lang="en-US" i="1" dirty="0"/>
              <a:t>The Muckers</a:t>
            </a:r>
            <a:r>
              <a:rPr lang="en-US" dirty="0"/>
              <a:t>, 2019, digital photograph, $225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7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some ice&#10;&#10;Description automatically generated with low confidence">
            <a:extLst>
              <a:ext uri="{FF2B5EF4-FFF2-40B4-BE49-F238E27FC236}">
                <a16:creationId xmlns:a16="http://schemas.microsoft.com/office/drawing/2014/main" id="{56DA3CB6-AD40-3547-B7C1-C230B63DD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924" y="370703"/>
            <a:ext cx="9351165" cy="5259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C227E-092D-B64F-8436-FB8779E3A552}"/>
              </a:ext>
            </a:extLst>
          </p:cNvPr>
          <p:cNvSpPr txBox="1"/>
          <p:nvPr/>
        </p:nvSpPr>
        <p:spPr>
          <a:xfrm>
            <a:off x="345989" y="5263978"/>
            <a:ext cx="8288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Linda Agar-Hendrix, Ijamsville, MD</a:t>
            </a:r>
          </a:p>
          <a:p>
            <a:r>
              <a:rPr lang="en-US" i="1" dirty="0"/>
              <a:t>Patterns</a:t>
            </a:r>
            <a:r>
              <a:rPr lang="en-US" dirty="0"/>
              <a:t>, 2019</a:t>
            </a:r>
          </a:p>
          <a:p>
            <a:r>
              <a:rPr lang="en-US" dirty="0"/>
              <a:t>photograph, $275</a:t>
            </a:r>
          </a:p>
        </p:txBody>
      </p:sp>
    </p:spTree>
    <p:extLst>
      <p:ext uri="{BB962C8B-B14F-4D97-AF65-F5344CB8AC3E}">
        <p14:creationId xmlns:p14="http://schemas.microsoft.com/office/powerpoint/2010/main" val="712657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27F8CEC-ACB3-E943-A414-67496A8B1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420" y="237818"/>
            <a:ext cx="3982629" cy="6475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EB598-EA1F-BE44-A194-5871E78593F4}"/>
              </a:ext>
            </a:extLst>
          </p:cNvPr>
          <p:cNvSpPr txBox="1"/>
          <p:nvPr/>
        </p:nvSpPr>
        <p:spPr>
          <a:xfrm>
            <a:off x="1037968" y="5702530"/>
            <a:ext cx="7560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Patricia Hutchinson, Belmar, NJ</a:t>
            </a:r>
            <a:br>
              <a:rPr lang="en-US" dirty="0"/>
            </a:br>
            <a:r>
              <a:rPr lang="en-US" i="1" dirty="0"/>
              <a:t>Emmy</a:t>
            </a:r>
            <a:r>
              <a:rPr lang="en-US" dirty="0"/>
              <a:t>, 2017, mixed media, $5000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67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wimming, colorful&#10;&#10;Description automatically generated">
            <a:extLst>
              <a:ext uri="{FF2B5EF4-FFF2-40B4-BE49-F238E27FC236}">
                <a16:creationId xmlns:a16="http://schemas.microsoft.com/office/drawing/2014/main" id="{3C04AFE6-594B-8B4E-A2ED-EE9553A37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999" y="285187"/>
            <a:ext cx="7539029" cy="6125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9C804-7EC2-374B-B594-4492D437EE40}"/>
              </a:ext>
            </a:extLst>
          </p:cNvPr>
          <p:cNvSpPr txBox="1"/>
          <p:nvPr/>
        </p:nvSpPr>
        <p:spPr>
          <a:xfrm>
            <a:off x="8587945" y="4831493"/>
            <a:ext cx="321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Roberta </a:t>
            </a:r>
            <a:r>
              <a:rPr lang="en-US" dirty="0" err="1"/>
              <a:t>Iula</a:t>
            </a:r>
            <a:r>
              <a:rPr lang="en-US" dirty="0"/>
              <a:t>, Newville, PA</a:t>
            </a:r>
          </a:p>
          <a:p>
            <a:r>
              <a:rPr lang="en-US" i="1" dirty="0"/>
              <a:t>Big Trees</a:t>
            </a:r>
            <a:r>
              <a:rPr lang="en-US" dirty="0"/>
              <a:t>, 2020, </a:t>
            </a:r>
          </a:p>
          <a:p>
            <a:r>
              <a:rPr lang="en-US" dirty="0"/>
              <a:t>acrylic on canvas, $1500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48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CC1B224-66B2-8640-AEDF-93CD52266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5868" y="0"/>
            <a:ext cx="5667634" cy="7084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DBFF3-BB24-7344-820E-ACFE37D91795}"/>
              </a:ext>
            </a:extLst>
          </p:cNvPr>
          <p:cNvSpPr txBox="1"/>
          <p:nvPr/>
        </p:nvSpPr>
        <p:spPr>
          <a:xfrm>
            <a:off x="531342" y="5375190"/>
            <a:ext cx="8382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Brooke Jana, Waverly, PA</a:t>
            </a:r>
            <a:br>
              <a:rPr lang="en-US" dirty="0"/>
            </a:br>
            <a:r>
              <a:rPr lang="en-US" i="1" dirty="0"/>
              <a:t>Broken Peace Pipeline</a:t>
            </a:r>
            <a:r>
              <a:rPr lang="en-US" dirty="0"/>
              <a:t>, 2019, giclée print, $800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97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1989-8FEA-BD4E-8569-705F0370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FD70AB-6219-3342-A37E-EB4EBB95F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6F018-5DC1-C24D-B178-9B06B582F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827" y="238067"/>
            <a:ext cx="6866238" cy="64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23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fire, fireplace&#10;&#10;Description automatically generated">
            <a:extLst>
              <a:ext uri="{FF2B5EF4-FFF2-40B4-BE49-F238E27FC236}">
                <a16:creationId xmlns:a16="http://schemas.microsoft.com/office/drawing/2014/main" id="{B0FA13D8-7037-A743-B534-3F3E5E570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241" y="109107"/>
            <a:ext cx="4146408" cy="6634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97420-C6BF-C541-8521-F0E5A3D89EC6}"/>
              </a:ext>
            </a:extLst>
          </p:cNvPr>
          <p:cNvSpPr txBox="1"/>
          <p:nvPr/>
        </p:nvSpPr>
        <p:spPr>
          <a:xfrm>
            <a:off x="679623" y="5820032"/>
            <a:ext cx="784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Barbara Johnson, </a:t>
            </a:r>
            <a:r>
              <a:rPr lang="en-US" dirty="0" err="1"/>
              <a:t>McEwensville</a:t>
            </a:r>
            <a:r>
              <a:rPr lang="en-US" dirty="0"/>
              <a:t>, PA</a:t>
            </a:r>
            <a:br>
              <a:rPr lang="en-US" dirty="0"/>
            </a:br>
            <a:r>
              <a:rPr lang="en-US" i="1" dirty="0"/>
              <a:t>Tin Can Alley</a:t>
            </a:r>
            <a:r>
              <a:rPr lang="en-US" dirty="0"/>
              <a:t>, 2020, collage, $300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33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old, indoor&#10;&#10;Description automatically generated">
            <a:extLst>
              <a:ext uri="{FF2B5EF4-FFF2-40B4-BE49-F238E27FC236}">
                <a16:creationId xmlns:a16="http://schemas.microsoft.com/office/drawing/2014/main" id="{BD04D7CF-73FD-0749-A19E-EB0F0F51C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2690" y="304034"/>
            <a:ext cx="5115136" cy="6181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356CF-0D34-AF4A-BBEE-4D3546DA45CF}"/>
              </a:ext>
            </a:extLst>
          </p:cNvPr>
          <p:cNvSpPr txBox="1"/>
          <p:nvPr/>
        </p:nvSpPr>
        <p:spPr>
          <a:xfrm>
            <a:off x="1346886" y="5684109"/>
            <a:ext cx="7464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Christopher Lauer, Gettysburg, PA</a:t>
            </a:r>
            <a:br>
              <a:rPr lang="en-US" dirty="0"/>
            </a:br>
            <a:r>
              <a:rPr lang="en-US" i="1" dirty="0"/>
              <a:t>Untitled #2</a:t>
            </a:r>
            <a:r>
              <a:rPr lang="en-US" dirty="0"/>
              <a:t>, 2019, monotype, $750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8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37F247-7C57-2343-A437-4223A909C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892" y="363853"/>
            <a:ext cx="8626540" cy="5779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F54B7-19AB-F444-94E2-17817E43AB52}"/>
              </a:ext>
            </a:extLst>
          </p:cNvPr>
          <p:cNvSpPr txBox="1"/>
          <p:nvPr/>
        </p:nvSpPr>
        <p:spPr>
          <a:xfrm>
            <a:off x="457201" y="5202195"/>
            <a:ext cx="1952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 Lee, Riva, MD</a:t>
            </a:r>
          </a:p>
          <a:p>
            <a:r>
              <a:rPr lang="en-US" i="1" dirty="0"/>
              <a:t>In Check</a:t>
            </a:r>
            <a:r>
              <a:rPr lang="en-US" dirty="0"/>
              <a:t>, 2019, copper, steel, wood, $400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32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7A28D37-6EDF-754C-B6DF-C9B5AD5B2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990" y="124671"/>
            <a:ext cx="4338933" cy="6500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3DE09-2406-3348-A480-C6E79896FCDD}"/>
              </a:ext>
            </a:extLst>
          </p:cNvPr>
          <p:cNvSpPr txBox="1"/>
          <p:nvPr/>
        </p:nvSpPr>
        <p:spPr>
          <a:xfrm>
            <a:off x="432487" y="4917989"/>
            <a:ext cx="434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 Mangan, Fairfield, PA</a:t>
            </a:r>
            <a:br>
              <a:rPr lang="en-US" i="1" dirty="0"/>
            </a:br>
            <a:r>
              <a:rPr lang="en-US" i="1" dirty="0"/>
              <a:t>Fashionistas, </a:t>
            </a:r>
            <a:r>
              <a:rPr lang="en-US" i="1" dirty="0" err="1"/>
              <a:t>Battistero</a:t>
            </a:r>
            <a:r>
              <a:rPr lang="en-US" i="1" dirty="0"/>
              <a:t> di San Giovanni, </a:t>
            </a:r>
          </a:p>
          <a:p>
            <a:r>
              <a:rPr lang="en-US" i="1" dirty="0"/>
              <a:t>Florence</a:t>
            </a:r>
            <a:r>
              <a:rPr lang="en-US" dirty="0"/>
              <a:t>, 2018, photograph on metal, $500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54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221BB5C-2F82-6043-8466-037323DC4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632" y="376174"/>
            <a:ext cx="5999267" cy="6059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21C02-7BAA-AC4B-901C-1D1EBC3EDD8D}"/>
              </a:ext>
            </a:extLst>
          </p:cNvPr>
          <p:cNvSpPr txBox="1"/>
          <p:nvPr/>
        </p:nvSpPr>
        <p:spPr>
          <a:xfrm>
            <a:off x="308919" y="5702532"/>
            <a:ext cx="8640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Martha Martin, Gettysburg, PA</a:t>
            </a:r>
            <a:br>
              <a:rPr lang="en-US" i="1" dirty="0"/>
            </a:br>
            <a:r>
              <a:rPr lang="en-US" i="1" dirty="0"/>
              <a:t>Nestled in Stone</a:t>
            </a:r>
            <a:r>
              <a:rPr lang="en-US" dirty="0"/>
              <a:t>, 2019, Picasso marble. $800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690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17EA7-85FA-D84A-A9D1-800A6A86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7CE8E3-4A09-4442-B009-90175C069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61376-D9E5-F348-A6CB-0F2998EDF6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094" y="249193"/>
            <a:ext cx="6435811" cy="643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ield of yellow flowers&#10;&#10;Description automatically generated">
            <a:extLst>
              <a:ext uri="{FF2B5EF4-FFF2-40B4-BE49-F238E27FC236}">
                <a16:creationId xmlns:a16="http://schemas.microsoft.com/office/drawing/2014/main" id="{BB707F24-D2F8-6145-BF0D-6031908A7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761" y="185352"/>
            <a:ext cx="9944964" cy="5593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397646-4491-E849-BC66-EE7D316E071B}"/>
              </a:ext>
            </a:extLst>
          </p:cNvPr>
          <p:cNvSpPr txBox="1"/>
          <p:nvPr/>
        </p:nvSpPr>
        <p:spPr>
          <a:xfrm>
            <a:off x="172996" y="5474043"/>
            <a:ext cx="9978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David Allison, Fayetteville, PA </a:t>
            </a:r>
            <a:br>
              <a:rPr lang="en-US" dirty="0"/>
            </a:br>
            <a:r>
              <a:rPr lang="en-US" i="1" dirty="0"/>
              <a:t>Pennsylvania Project- Par Deux #30</a:t>
            </a:r>
            <a:r>
              <a:rPr lang="en-US" dirty="0"/>
              <a:t>, 2017, archival pigment print, $1800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49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tree trunk&#10;&#10;Description automatically generated with low confidence">
            <a:extLst>
              <a:ext uri="{FF2B5EF4-FFF2-40B4-BE49-F238E27FC236}">
                <a16:creationId xmlns:a16="http://schemas.microsoft.com/office/drawing/2014/main" id="{3EFF7826-498B-E247-926B-C2B579E0B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918" y="250660"/>
            <a:ext cx="6183204" cy="6607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555A8-DBF6-ED4E-9E93-13184C3D7242}"/>
              </a:ext>
            </a:extLst>
          </p:cNvPr>
          <p:cNvSpPr txBox="1"/>
          <p:nvPr/>
        </p:nvSpPr>
        <p:spPr>
          <a:xfrm>
            <a:off x="340659" y="4607859"/>
            <a:ext cx="399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Gerard </a:t>
            </a:r>
            <a:r>
              <a:rPr lang="en-US" dirty="0" err="1"/>
              <a:t>McFerren</a:t>
            </a:r>
            <a:r>
              <a:rPr lang="en-US" dirty="0"/>
              <a:t>, Chambersburg, PA</a:t>
            </a:r>
            <a:br>
              <a:rPr lang="en-US" dirty="0"/>
            </a:br>
            <a:r>
              <a:rPr lang="en-US" i="1" dirty="0"/>
              <a:t>Hen of the Woods via the Trail</a:t>
            </a:r>
            <a:r>
              <a:rPr lang="en-US" dirty="0"/>
              <a:t>, 2020, driftwood, stone, lichen, $350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555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CD16D-E7E3-B54A-BA3C-D0910AFA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2E3ED2-74BD-C945-975A-52A4326B5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444AA-FCF5-554C-B07C-1A20907995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0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ears&#10;&#10;Description automatically generated with medium confidence">
            <a:extLst>
              <a:ext uri="{FF2B5EF4-FFF2-40B4-BE49-F238E27FC236}">
                <a16:creationId xmlns:a16="http://schemas.microsoft.com/office/drawing/2014/main" id="{1AFBE7DA-FC3A-EE44-8DA5-05169B76F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217" y="193890"/>
            <a:ext cx="6456701" cy="6456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77E58-4ECE-2345-8582-AEEC56E51D0A}"/>
              </a:ext>
            </a:extLst>
          </p:cNvPr>
          <p:cNvSpPr txBox="1"/>
          <p:nvPr/>
        </p:nvSpPr>
        <p:spPr>
          <a:xfrm>
            <a:off x="7458636" y="4267199"/>
            <a:ext cx="2671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Eric Miller, Hanover, PA</a:t>
            </a:r>
            <a:br>
              <a:rPr lang="en-US" i="1" dirty="0"/>
            </a:br>
            <a:r>
              <a:rPr lang="en-US" i="1" dirty="0"/>
              <a:t>Clockwork</a:t>
            </a:r>
            <a:r>
              <a:rPr lang="en-US" dirty="0"/>
              <a:t>, 2019, watercolor, $650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8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&#10;&#10;Description automatically generated">
            <a:extLst>
              <a:ext uri="{FF2B5EF4-FFF2-40B4-BE49-F238E27FC236}">
                <a16:creationId xmlns:a16="http://schemas.microsoft.com/office/drawing/2014/main" id="{D28E7DE8-48CF-4442-AA3F-2F94D1B3D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704" y="455742"/>
            <a:ext cx="6079154" cy="6079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53C49-2931-7546-8E5D-5C02189CA52A}"/>
              </a:ext>
            </a:extLst>
          </p:cNvPr>
          <p:cNvSpPr txBox="1"/>
          <p:nvPr/>
        </p:nvSpPr>
        <p:spPr>
          <a:xfrm>
            <a:off x="321276" y="5004485"/>
            <a:ext cx="462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Lenore Mills, Dunmore, PA</a:t>
            </a:r>
            <a:br>
              <a:rPr lang="en-US" dirty="0"/>
            </a:br>
            <a:r>
              <a:rPr lang="en-US" i="1" dirty="0"/>
              <a:t>Cherry Blossom Esplanade</a:t>
            </a:r>
            <a:r>
              <a:rPr lang="en-US" dirty="0"/>
              <a:t>, 2019, batik, $900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22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A0A8C9D-D9EB-B640-AFC8-6E7E1EC1F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175" y="1408021"/>
            <a:ext cx="10905066" cy="294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C0ADD-96B1-264E-8AEB-8F6D8E0126AD}"/>
              </a:ext>
            </a:extLst>
          </p:cNvPr>
          <p:cNvSpPr txBox="1"/>
          <p:nvPr/>
        </p:nvSpPr>
        <p:spPr>
          <a:xfrm>
            <a:off x="370704" y="4729508"/>
            <a:ext cx="8576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Christian Parker, </a:t>
            </a:r>
            <a:r>
              <a:rPr lang="en-US" dirty="0" err="1"/>
              <a:t>Arendstville</a:t>
            </a:r>
            <a:r>
              <a:rPr lang="en-US" dirty="0"/>
              <a:t>, PA</a:t>
            </a:r>
            <a:br>
              <a:rPr lang="en-US" dirty="0"/>
            </a:br>
            <a:r>
              <a:rPr lang="en-US" i="1" dirty="0"/>
              <a:t>Blue Jay Transom</a:t>
            </a:r>
            <a:r>
              <a:rPr lang="en-US" dirty="0"/>
              <a:t>, 2018, stained glass, NFS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68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11CC434-5F6B-3944-B9A5-5F8844F49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9613" y="322233"/>
            <a:ext cx="7180322" cy="5941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8065C-9258-5B48-893C-6B9F90759B1D}"/>
              </a:ext>
            </a:extLst>
          </p:cNvPr>
          <p:cNvSpPr txBox="1"/>
          <p:nvPr/>
        </p:nvSpPr>
        <p:spPr>
          <a:xfrm>
            <a:off x="617838" y="5802285"/>
            <a:ext cx="764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Alan Paulson, Gettysburg, PA</a:t>
            </a:r>
            <a:br>
              <a:rPr lang="en-US" dirty="0"/>
            </a:br>
            <a:r>
              <a:rPr lang="en-US" i="1" dirty="0"/>
              <a:t>Horned Ring</a:t>
            </a:r>
            <a:r>
              <a:rPr lang="en-US" dirty="0"/>
              <a:t>, 2019, wood, $4000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6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4DA0-2D94-924E-85E2-D36204BE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397C50-B5E4-0A4D-907E-32EF734EA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13117-5ACC-AB40-BB87-576929080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406" y="169475"/>
            <a:ext cx="6559379" cy="65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2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next to a waterfall&#10;&#10;Description automatically generated with medium confidence">
            <a:extLst>
              <a:ext uri="{FF2B5EF4-FFF2-40B4-BE49-F238E27FC236}">
                <a16:creationId xmlns:a16="http://schemas.microsoft.com/office/drawing/2014/main" id="{B4EAC489-5FA8-8443-B3C8-3EB77B612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605" y="165265"/>
            <a:ext cx="4287795" cy="6423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1B553-96BE-F940-AADE-2C918903C8FF}"/>
              </a:ext>
            </a:extLst>
          </p:cNvPr>
          <p:cNvSpPr txBox="1"/>
          <p:nvPr/>
        </p:nvSpPr>
        <p:spPr>
          <a:xfrm>
            <a:off x="815546" y="5785659"/>
            <a:ext cx="8281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Janet Powers, Gettysburg, PA</a:t>
            </a:r>
            <a:br>
              <a:rPr lang="en-US" dirty="0"/>
            </a:br>
            <a:r>
              <a:rPr lang="en-US" i="1" dirty="0"/>
              <a:t>Forest Waterfall</a:t>
            </a:r>
            <a:r>
              <a:rPr lang="en-US" dirty="0"/>
              <a:t>, 2019, digital photograph, $120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26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with moss growing on it&#10;&#10;Description automatically generated with medium confidence">
            <a:extLst>
              <a:ext uri="{FF2B5EF4-FFF2-40B4-BE49-F238E27FC236}">
                <a16:creationId xmlns:a16="http://schemas.microsoft.com/office/drawing/2014/main" id="{85A418FF-345A-1448-A456-2CA97A0DB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059" y="358346"/>
            <a:ext cx="8056605" cy="6042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2E6E6F-7080-154A-951F-58C495FE720C}"/>
              </a:ext>
            </a:extLst>
          </p:cNvPr>
          <p:cNvSpPr txBox="1"/>
          <p:nvPr/>
        </p:nvSpPr>
        <p:spPr>
          <a:xfrm>
            <a:off x="383059" y="5078627"/>
            <a:ext cx="3126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Freya </a:t>
            </a:r>
            <a:r>
              <a:rPr lang="en-US" dirty="0" err="1"/>
              <a:t>Qually</a:t>
            </a:r>
            <a:r>
              <a:rPr lang="en-US" dirty="0"/>
              <a:t>, Fairfield, PA</a:t>
            </a:r>
            <a:br>
              <a:rPr lang="en-US" dirty="0"/>
            </a:br>
            <a:r>
              <a:rPr lang="en-US" i="1" dirty="0"/>
              <a:t>Mushroom Portal</a:t>
            </a:r>
            <a:r>
              <a:rPr lang="en-US" dirty="0"/>
              <a:t>, 2018, digital photograph, $85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00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icture containing fountain, web, glass&#10;&#10;Description automatically generated">
            <a:extLst>
              <a:ext uri="{FF2B5EF4-FFF2-40B4-BE49-F238E27FC236}">
                <a16:creationId xmlns:a16="http://schemas.microsoft.com/office/drawing/2014/main" id="{67AD210E-3E6D-5549-9254-F371E8500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8466" y="455134"/>
            <a:ext cx="7600558" cy="605669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61FB41-2B80-AA46-885A-03C259424AFD}"/>
              </a:ext>
            </a:extLst>
          </p:cNvPr>
          <p:cNvSpPr txBox="1"/>
          <p:nvPr/>
        </p:nvSpPr>
        <p:spPr>
          <a:xfrm>
            <a:off x="247136" y="5163825"/>
            <a:ext cx="2842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Ted </a:t>
            </a:r>
            <a:r>
              <a:rPr lang="en-US" dirty="0" err="1"/>
              <a:t>Scarpino</a:t>
            </a:r>
            <a:r>
              <a:rPr lang="en-US" dirty="0"/>
              <a:t>, Biglerville, PA</a:t>
            </a:r>
            <a:br>
              <a:rPr lang="en-US" i="1" dirty="0"/>
            </a:br>
            <a:r>
              <a:rPr lang="en-US" i="1" dirty="0"/>
              <a:t>Milkweed Explosion</a:t>
            </a:r>
            <a:r>
              <a:rPr lang="en-US" dirty="0"/>
              <a:t>, 2019, </a:t>
            </a:r>
          </a:p>
          <a:p>
            <a:r>
              <a:rPr lang="en-US" dirty="0"/>
              <a:t>archival photograph, $175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2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B20533-BE8C-B545-A2A3-61C1D1F92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284" y="309638"/>
            <a:ext cx="4905715" cy="6433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4BAA2-1A59-E54F-AE28-40F58A56A4F5}"/>
              </a:ext>
            </a:extLst>
          </p:cNvPr>
          <p:cNvSpPr txBox="1"/>
          <p:nvPr/>
        </p:nvSpPr>
        <p:spPr>
          <a:xfrm>
            <a:off x="197708" y="5004486"/>
            <a:ext cx="4040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Armstrong, </a:t>
            </a:r>
          </a:p>
          <a:p>
            <a:r>
              <a:rPr lang="en-US" dirty="0"/>
              <a:t>Gettysburg, PA</a:t>
            </a:r>
            <a:br>
              <a:rPr lang="en-US" i="1" dirty="0"/>
            </a:br>
            <a:r>
              <a:rPr lang="en-US" i="1" dirty="0"/>
              <a:t>Hockey Rink Combo</a:t>
            </a:r>
            <a:r>
              <a:rPr lang="en-US" dirty="0"/>
              <a:t>, 2018</a:t>
            </a:r>
          </a:p>
          <a:p>
            <a:r>
              <a:rPr lang="en-US" dirty="0"/>
              <a:t>Photograph, $200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46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eramic ware, porcelain, fabric&#10;&#10;Description automatically generated">
            <a:extLst>
              <a:ext uri="{FF2B5EF4-FFF2-40B4-BE49-F238E27FC236}">
                <a16:creationId xmlns:a16="http://schemas.microsoft.com/office/drawing/2014/main" id="{A15D53B2-817A-A849-AF8C-73BE4A31D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185" y="366859"/>
            <a:ext cx="4551670" cy="6192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8F54B-8073-8347-BED4-59E9F6F0DE06}"/>
              </a:ext>
            </a:extLst>
          </p:cNvPr>
          <p:cNvSpPr txBox="1"/>
          <p:nvPr/>
        </p:nvSpPr>
        <p:spPr>
          <a:xfrm>
            <a:off x="803188" y="4905633"/>
            <a:ext cx="3435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Ping Shen, Arnold, MD</a:t>
            </a:r>
            <a:br>
              <a:rPr lang="en-US" dirty="0"/>
            </a:br>
            <a:r>
              <a:rPr lang="en-US" i="1" dirty="0"/>
              <a:t>Lily Magnolia Blossom</a:t>
            </a:r>
            <a:r>
              <a:rPr lang="en-US" dirty="0"/>
              <a:t>, 2017, </a:t>
            </a:r>
          </a:p>
          <a:p>
            <a:r>
              <a:rPr lang="en-US" dirty="0"/>
              <a:t>colors and ink on rice paper, NFS</a:t>
            </a:r>
          </a:p>
        </p:txBody>
      </p:sp>
    </p:spTree>
    <p:extLst>
      <p:ext uri="{BB962C8B-B14F-4D97-AF65-F5344CB8AC3E}">
        <p14:creationId xmlns:p14="http://schemas.microsoft.com/office/powerpoint/2010/main" val="2432076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E7EF86-8096-7F45-B28C-DEB86229E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752" y="379920"/>
            <a:ext cx="8516793" cy="6132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098AD-92D2-8B4B-BA8F-693B05DEBDDC}"/>
              </a:ext>
            </a:extLst>
          </p:cNvPr>
          <p:cNvSpPr txBox="1"/>
          <p:nvPr/>
        </p:nvSpPr>
        <p:spPr>
          <a:xfrm>
            <a:off x="123568" y="5128055"/>
            <a:ext cx="3262184" cy="122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Peter Smyth, Upper Darby, PA</a:t>
            </a:r>
            <a:br>
              <a:rPr lang="en-US" dirty="0"/>
            </a:br>
            <a:r>
              <a:rPr lang="en-US" i="1" dirty="0"/>
              <a:t>Neon Window Sign</a:t>
            </a:r>
            <a:r>
              <a:rPr lang="en-US" dirty="0"/>
              <a:t>, 2019, digital photograph, $340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86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mountain, nature, rock&#10;&#10;Description automatically generated">
            <a:extLst>
              <a:ext uri="{FF2B5EF4-FFF2-40B4-BE49-F238E27FC236}">
                <a16:creationId xmlns:a16="http://schemas.microsoft.com/office/drawing/2014/main" id="{8981742C-5820-9841-BDE3-9AAB008E9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1352" y="164738"/>
            <a:ext cx="9049884" cy="6040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173AE-001C-2C4B-9FDD-48E11C7EAE2B}"/>
              </a:ext>
            </a:extLst>
          </p:cNvPr>
          <p:cNvSpPr txBox="1"/>
          <p:nvPr/>
        </p:nvSpPr>
        <p:spPr>
          <a:xfrm>
            <a:off x="345990" y="4880919"/>
            <a:ext cx="2125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Gregory </a:t>
            </a:r>
            <a:r>
              <a:rPr lang="en-US" dirty="0" err="1"/>
              <a:t>Suryn</a:t>
            </a:r>
            <a:r>
              <a:rPr lang="en-US" dirty="0"/>
              <a:t>, Gettysburg, PA</a:t>
            </a:r>
            <a:br>
              <a:rPr lang="en-US" dirty="0"/>
            </a:br>
            <a:r>
              <a:rPr lang="en-US" i="1" dirty="0" err="1"/>
              <a:t>Iceolation</a:t>
            </a:r>
            <a:r>
              <a:rPr lang="en-US" dirty="0"/>
              <a:t>, 2019, photograph, $100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77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992C-8070-894A-AD0E-63EAE33F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A04C5-7130-534E-A764-D141EEEE3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85B34-8396-3E47-AAF2-787C6FBE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1646" y="365125"/>
            <a:ext cx="8367059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21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7CA7504-7375-3545-A943-E48D3978D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550" y="434317"/>
            <a:ext cx="8132944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A52DF-7451-7248-A918-FA3559E988D3}"/>
              </a:ext>
            </a:extLst>
          </p:cNvPr>
          <p:cNvSpPr txBox="1"/>
          <p:nvPr/>
        </p:nvSpPr>
        <p:spPr>
          <a:xfrm>
            <a:off x="234779" y="5572897"/>
            <a:ext cx="3286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Dora Townsend, Gettysburg, PA</a:t>
            </a:r>
            <a:br>
              <a:rPr lang="en-US" i="1" dirty="0"/>
            </a:br>
            <a:r>
              <a:rPr lang="en-US" i="1" dirty="0"/>
              <a:t>High Water</a:t>
            </a:r>
            <a:r>
              <a:rPr lang="en-US" dirty="0"/>
              <a:t>, 2019 </a:t>
            </a:r>
          </a:p>
          <a:p>
            <a:r>
              <a:rPr lang="en-US" dirty="0"/>
              <a:t>photograph, $350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39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outdoor, nature&#10;&#10;Description automatically generated">
            <a:extLst>
              <a:ext uri="{FF2B5EF4-FFF2-40B4-BE49-F238E27FC236}">
                <a16:creationId xmlns:a16="http://schemas.microsoft.com/office/drawing/2014/main" id="{206B0A7A-974E-FB41-B784-D88F68BD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693" y="247135"/>
            <a:ext cx="8254649" cy="6067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74878-5896-AE47-BA80-3CB8DFB8DB83}"/>
              </a:ext>
            </a:extLst>
          </p:cNvPr>
          <p:cNvSpPr txBox="1"/>
          <p:nvPr/>
        </p:nvSpPr>
        <p:spPr>
          <a:xfrm>
            <a:off x="358346" y="5016843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 Anne Warner, Fayetteville, PA</a:t>
            </a:r>
            <a:br>
              <a:rPr lang="en-US" dirty="0"/>
            </a:br>
            <a:r>
              <a:rPr lang="en-US" i="1" dirty="0"/>
              <a:t>Beginning to Turn</a:t>
            </a:r>
            <a:r>
              <a:rPr lang="en-US" dirty="0"/>
              <a:t>, 2018, pastel on paper, $500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824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rty&#10;&#10;Description automatically generated">
            <a:extLst>
              <a:ext uri="{FF2B5EF4-FFF2-40B4-BE49-F238E27FC236}">
                <a16:creationId xmlns:a16="http://schemas.microsoft.com/office/drawing/2014/main" id="{B3E943EE-C102-E54F-8B97-588A23B31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406" y="321276"/>
            <a:ext cx="8481869" cy="621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D87E28-1E0D-BE4F-8CB7-AADEA61647C5}"/>
              </a:ext>
            </a:extLst>
          </p:cNvPr>
          <p:cNvSpPr txBox="1"/>
          <p:nvPr/>
        </p:nvSpPr>
        <p:spPr>
          <a:xfrm>
            <a:off x="308919" y="5165123"/>
            <a:ext cx="2557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Autumn Wright, York, PA</a:t>
            </a:r>
            <a:br>
              <a:rPr lang="en-US" dirty="0"/>
            </a:br>
            <a:r>
              <a:rPr lang="en-US" i="1" dirty="0"/>
              <a:t>Washed Up</a:t>
            </a:r>
            <a:r>
              <a:rPr lang="en-US" dirty="0"/>
              <a:t>, 2018, monotype, acrylic, ink, watercolor, $4000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59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young, window, little, child&#10;&#10;Description automatically generated">
            <a:extLst>
              <a:ext uri="{FF2B5EF4-FFF2-40B4-BE49-F238E27FC236}">
                <a16:creationId xmlns:a16="http://schemas.microsoft.com/office/drawing/2014/main" id="{11B7BFF1-82D1-2841-AABC-7905D9CED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676" y="209269"/>
            <a:ext cx="8277807" cy="6208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BB7AAB-BEEB-A54A-841F-6D9A5673B222}"/>
              </a:ext>
            </a:extLst>
          </p:cNvPr>
          <p:cNvSpPr txBox="1"/>
          <p:nvPr/>
        </p:nvSpPr>
        <p:spPr>
          <a:xfrm>
            <a:off x="432487" y="5387546"/>
            <a:ext cx="2866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Harold </a:t>
            </a:r>
            <a:r>
              <a:rPr lang="en-US" dirty="0" err="1"/>
              <a:t>Zabady</a:t>
            </a:r>
            <a:r>
              <a:rPr lang="en-US" dirty="0"/>
              <a:t>, Camp Hill, PA</a:t>
            </a:r>
            <a:br>
              <a:rPr lang="en-US" dirty="0"/>
            </a:br>
            <a:r>
              <a:rPr lang="en-US" i="1" dirty="0"/>
              <a:t>Jason and Madison</a:t>
            </a:r>
            <a:r>
              <a:rPr lang="en-US" dirty="0"/>
              <a:t>, 2019, oil on canvas, $1500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54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92D1-CB6A-B548-BA7D-4509D221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51194-3DE2-724E-8CD4-04D4B8DFA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FFFDE-160F-1945-B3F9-5FC92D62F3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334"/>
          <a:stretch/>
        </p:blipFill>
        <p:spPr>
          <a:xfrm>
            <a:off x="1074090" y="367833"/>
            <a:ext cx="10043819" cy="580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laying on the beach&#10;&#10;Description automatically generated with low confidence">
            <a:extLst>
              <a:ext uri="{FF2B5EF4-FFF2-40B4-BE49-F238E27FC236}">
                <a16:creationId xmlns:a16="http://schemas.microsoft.com/office/drawing/2014/main" id="{44419EE6-2768-8747-BB1F-E5825161B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347" y="296562"/>
            <a:ext cx="4280782" cy="6413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B8881-2AE9-F04D-AEC5-EB1C59C6BA8C}"/>
              </a:ext>
            </a:extLst>
          </p:cNvPr>
          <p:cNvSpPr txBox="1"/>
          <p:nvPr/>
        </p:nvSpPr>
        <p:spPr>
          <a:xfrm>
            <a:off x="395416" y="5053915"/>
            <a:ext cx="9083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Richard </a:t>
            </a:r>
            <a:r>
              <a:rPr lang="en-US" dirty="0" err="1"/>
              <a:t>Barvainis</a:t>
            </a:r>
            <a:r>
              <a:rPr lang="en-US" dirty="0"/>
              <a:t>, Gettysburg, PA</a:t>
            </a:r>
            <a:br>
              <a:rPr lang="en-US" dirty="0"/>
            </a:br>
            <a:r>
              <a:rPr lang="en-US" i="1" dirty="0"/>
              <a:t>Beach at Findhorn, Scotland</a:t>
            </a:r>
            <a:r>
              <a:rPr lang="en-US" dirty="0"/>
              <a:t>, 2019</a:t>
            </a:r>
          </a:p>
          <a:p>
            <a:r>
              <a:rPr lang="en-US" dirty="0"/>
              <a:t>Photograph, $275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0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ainbow over a mountain&#10;&#10;Description automatically generated with medium confidence">
            <a:extLst>
              <a:ext uri="{FF2B5EF4-FFF2-40B4-BE49-F238E27FC236}">
                <a16:creationId xmlns:a16="http://schemas.microsoft.com/office/drawing/2014/main" id="{5730244B-C553-9F4F-8438-62B72626D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75" y="160638"/>
            <a:ext cx="8526163" cy="6415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3E145-9BE0-3041-A25C-9569F7CFD3C6}"/>
              </a:ext>
            </a:extLst>
          </p:cNvPr>
          <p:cNvSpPr txBox="1"/>
          <p:nvPr/>
        </p:nvSpPr>
        <p:spPr>
          <a:xfrm>
            <a:off x="9106930" y="4485504"/>
            <a:ext cx="2693773" cy="1754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Richard </a:t>
            </a:r>
            <a:r>
              <a:rPr lang="en-US" dirty="0" err="1"/>
              <a:t>Barvainis</a:t>
            </a:r>
            <a:r>
              <a:rPr lang="en-US" dirty="0"/>
              <a:t>, Gettysburg, PA</a:t>
            </a:r>
            <a:br>
              <a:rPr lang="en-US" dirty="0"/>
            </a:br>
            <a:r>
              <a:rPr lang="en-US" i="1" dirty="0"/>
              <a:t>Kauai Landscape</a:t>
            </a:r>
            <a:r>
              <a:rPr lang="en-US" dirty="0"/>
              <a:t>, 2019 photograph, $275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4F77A1E0-83FF-3D4D-8EB0-C3D6AE74A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348" y="247573"/>
            <a:ext cx="8442582" cy="6353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E2040-FEF3-504B-95E2-FC7BE12B2511}"/>
              </a:ext>
            </a:extLst>
          </p:cNvPr>
          <p:cNvSpPr txBox="1"/>
          <p:nvPr/>
        </p:nvSpPr>
        <p:spPr>
          <a:xfrm>
            <a:off x="222422" y="4819135"/>
            <a:ext cx="2533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Alexander Bellotti, Harrisburg, PA </a:t>
            </a:r>
            <a:r>
              <a:rPr lang="en-US" i="1" dirty="0"/>
              <a:t>Solitude</a:t>
            </a:r>
            <a:r>
              <a:rPr lang="en-US" dirty="0"/>
              <a:t>, 2019, oil on canvas, NFS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8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F430E-B153-D54B-8E2B-96879E94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81346-312D-0344-9DC3-E321D561E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67" y="210815"/>
            <a:ext cx="2245253" cy="64663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AC822-EBAD-9C4C-AAC0-90366B183D3E}"/>
              </a:ext>
            </a:extLst>
          </p:cNvPr>
          <p:cNvSpPr txBox="1"/>
          <p:nvPr/>
        </p:nvSpPr>
        <p:spPr>
          <a:xfrm>
            <a:off x="444844" y="4572000"/>
            <a:ext cx="480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Marie </a:t>
            </a:r>
            <a:r>
              <a:rPr lang="en-US" dirty="0" err="1"/>
              <a:t>Betlyon</a:t>
            </a:r>
            <a:r>
              <a:rPr lang="en-US" dirty="0"/>
              <a:t>-Smith, Hanover, PA</a:t>
            </a:r>
          </a:p>
          <a:p>
            <a:r>
              <a:rPr lang="en-US" i="1" dirty="0"/>
              <a:t>Luminous Creatures</a:t>
            </a:r>
            <a:r>
              <a:rPr lang="en-US" dirty="0"/>
              <a:t>, 2019, acrylic, $400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9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855</Words>
  <Application>Microsoft Office PowerPoint</Application>
  <PresentationFormat>Widescreen</PresentationFormat>
  <Paragraphs>86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       The Virtual Tour with Shannon Egan, Director of the Schmucker Art Gallery. will begin momentarily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Daniella Snyder</dc:creator>
  <cp:lastModifiedBy>Administrative Staff</cp:lastModifiedBy>
  <cp:revision>21</cp:revision>
  <dcterms:created xsi:type="dcterms:W3CDTF">2021-06-02T18:16:51Z</dcterms:created>
  <dcterms:modified xsi:type="dcterms:W3CDTF">2021-06-07T14:51:21Z</dcterms:modified>
</cp:coreProperties>
</file>